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</p:sldIdLst>
  <p:sldSz cy="10693400" cx="7560309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tableStyles" Target="tableStyles.xml"/><Relationship Id="rId7" Type="http://schemas.openxmlformats.org/officeDocument/2006/relationships/presProps" Target="presProps.xml"/><Relationship Id="rId8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58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58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58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58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5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jpe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extbox 2"/>
          <p:cNvSpPr/>
          <p:nvPr/>
        </p:nvSpPr>
        <p:spPr>
          <a:xfrm>
            <a:off x="714552" y="5536971"/>
            <a:ext cx="6120129" cy="3922395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8150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12700" rtl="0">
              <a:lnSpc>
                <a:spcPct val="97000"/>
              </a:lnSpc>
            </a:pPr>
            <a:r>
              <a:rPr b="1" dirty="0" sz="1200" kern="0" spc="-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</a:t>
            </a:r>
            <a:r>
              <a:rPr dirty="0" sz="1200" kern="0" spc="50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甲方的权利、义务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70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A.2.1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甲方有权审阅专利代理进程中乙方提供的正式材料。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182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A.2.2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甲方有权要求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乙方报告专利服务进展并提供相应官方文件。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44450" marL="57150" rtl="0">
              <a:lnSpc>
                <a:spcPct val="99000"/>
              </a:lnSpc>
              <a:spcBef>
                <a:spcPts val="283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A.2.3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甲方应指派专门人员为联系人，负责专利代理服务过程中文件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的接收、转达及确认等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事项。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38100" marL="50800" rtl="0">
              <a:lnSpc>
                <a:spcPct val="98000"/>
              </a:lnSpc>
              <a:spcBef>
                <a:spcPts val="200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A.2.4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甲方用于接收乙方转达的电子专利官方文件与各类通知的电子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邮箱，应当保证正常收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邮件。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154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A.2.5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甲方收到乙方的确认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文件后，应及时确认。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76835" marL="89535" rtl="0">
              <a:lnSpc>
                <a:spcPct val="102000"/>
              </a:lnSpc>
              <a:spcBef>
                <a:spcPts val="421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A.2.6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甲方的联系方式（包括但不限于地址、电话、电子邮箱与联系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人）变更后应及时以书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面方式通知乙方。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46355" marL="59055" rtl="0">
              <a:lnSpc>
                <a:spcPct val="98000"/>
              </a:lnSpc>
              <a:spcBef>
                <a:spcPts val="26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A.2.7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甲方应按照专利官方文件要求及时、足额缴纳官费，官费可由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甲方自行缴纳或委托乙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方缴纳；甲方委托乙方缴纳官费的应提前告知乙方并向乙方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支付相应费用。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5714" marL="18415" rtl="0">
              <a:lnSpc>
                <a:spcPct val="99000"/>
              </a:lnSpc>
              <a:spcBef>
                <a:spcPts val="281"/>
              </a:spcBef>
            </a:pP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A.2.8</a:t>
            </a:r>
            <a:r>
              <a:rPr dirty="0" sz="1200" kern="0" spc="-1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如果委托项目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涉及外观设计申请，甲方应按照乙方的要求提供外观设计的图片或者照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片，并告知使用该外观设计的产品，如需乙方拍照的，应提前通知乙方，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并将欲申请专利的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产品邮寄给乙方，同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时预留出合理的拍摄时间。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340"/>
              </a:spcBef>
            </a:pPr>
            <a:r>
              <a:rPr b="1" dirty="0" sz="1200" kern="0" spc="-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</a:t>
            </a:r>
            <a:r>
              <a:rPr dirty="0" sz="1200" kern="0" spc="-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b="1" dirty="0" sz="1200" kern="0" spc="-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乙方的权利、义务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123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A.3.1</a:t>
            </a:r>
            <a:r>
              <a:rPr dirty="0" sz="1200" kern="0" spc="5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乙方应指派专门专利代理师负责甲方的专利事务。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20954" marL="33655" rtl="0">
              <a:lnSpc>
                <a:spcPct val="100000"/>
              </a:lnSpc>
              <a:spcBef>
                <a:spcPts val="238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A.3.2</a:t>
            </a:r>
            <a:r>
              <a:rPr dirty="0" sz="1200" kern="0" spc="50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乙方应以甲方的技术材料和联系人的意见为基础，理解发明思想及内容，并负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责完成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相关文件的撰写与答复。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66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A.3.3</a:t>
            </a:r>
            <a:r>
              <a:rPr dirty="0" sz="1200" kern="0" spc="5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乙方在提交正式申请材料前应提交甲方审阅确认。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pic>
        <p:nvPicPr>
          <p:cNvPr id="2097152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21600000">
            <a:off x="2178678" y="1896738"/>
            <a:ext cx="1523759" cy="1511166"/>
          </a:xfrm>
          <a:prstGeom prst="rect"/>
        </p:spPr>
      </p:pic>
      <p:sp>
        <p:nvSpPr>
          <p:cNvPr id="1048577" name="textbox 6"/>
          <p:cNvSpPr/>
          <p:nvPr/>
        </p:nvSpPr>
        <p:spPr>
          <a:xfrm>
            <a:off x="711047" y="854291"/>
            <a:ext cx="6214109" cy="2839720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75694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2299335" rtl="0">
              <a:lnSpc>
                <a:spcPct val="98000"/>
              </a:lnSpc>
            </a:pPr>
            <a:r>
              <a:rPr b="1" dirty="0" sz="2000" kern="0" spc="-1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专利代理协议</a:t>
            </a:r>
            <a:endParaRPr dirty="0" sz="2000">
              <a:latin typeface="KaiTi"/>
              <a:ea typeface="KaiTi"/>
              <a:cs typeface="KaiTi"/>
            </a:endParaRPr>
          </a:p>
          <a:p>
            <a:pPr algn="l" eaLnBrk="0" rtl="0">
              <a:lnSpc>
                <a:spcPct val="135000"/>
              </a:lnSpc>
            </a:pPr>
            <a:endParaRPr dirty="0" sz="1000">
              <a:latin typeface="Arial"/>
              <a:ea typeface="Arial"/>
              <a:cs typeface="Arial"/>
            </a:endParaRPr>
          </a:p>
          <a:p>
            <a:pPr algn="l" eaLnBrk="0" marL="31750" rtl="0">
              <a:lnSpc>
                <a:spcPct val="97000"/>
              </a:lnSpc>
              <a:spcBef>
                <a:spcPts val="366"/>
              </a:spcBef>
              <a:tabLst>
                <a:tab algn="l" pos="1245235"/>
              </a:tabLst>
            </a:pPr>
            <a:r>
              <a:rPr dirty="0" sz="1200" kern="0" spc="-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甲方：</a:t>
            </a:r>
            <a:r>
              <a:rPr dirty="0" sz="1200" kern="0" spc="-7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华炳强</a:t>
            </a:r>
            <a:r>
              <a:rPr dirty="0" sz="1200" kern="0" spc="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	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31115" rtl="0">
              <a:lnSpc>
                <a:spcPct val="96000"/>
              </a:lnSpc>
              <a:spcBef>
                <a:spcPts val="180"/>
              </a:spcBef>
              <a:tabLst>
                <a:tab algn="l" pos="1892935"/>
              </a:tabLst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联系电话：</a:t>
            </a:r>
            <a:r>
              <a:rPr dirty="0" sz="1200" kern="0" spc="-2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13160899206</a:t>
            </a:r>
            <a:r>
              <a:rPr dirty="0" sz="1200" kern="0" spc="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	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31115" rtl="0">
              <a:lnSpc>
                <a:spcPct val="87000"/>
              </a:lnSpc>
              <a:spcBef>
                <a:spcPts val="421"/>
              </a:spcBef>
            </a:pP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乙方：</a:t>
            </a:r>
            <a:r>
              <a:rPr dirty="0" sz="1200" kern="0" spc="-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北京理文知识产权代理事务所(特殊普通合伙)徐州分所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127000"/>
              </a:lnSpc>
              <a:spcBef>
                <a:spcPts val="11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地址：</a:t>
            </a:r>
            <a:r>
              <a:rPr dirty="0" sz="1200" kern="0" spc="-1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江苏省徐州市</a:t>
            </a:r>
            <a:r>
              <a:rPr dirty="0" sz="1200" kern="0" spc="-2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泉山区祥悦大厦-3-301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31115" rtl="0">
              <a:lnSpc>
                <a:spcPct val="96000"/>
              </a:lnSpc>
              <a:spcBef>
                <a:spcPts val="552"/>
              </a:spcBef>
              <a:tabLst>
                <a:tab algn="l" pos="3114039"/>
              </a:tabLst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联系人：</a:t>
            </a:r>
            <a:r>
              <a:rPr dirty="0" sz="1200" kern="0" spc="-1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张士诚</a:t>
            </a:r>
            <a:r>
              <a:rPr dirty="0" sz="1200" kern="0" spc="-1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联系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电话：</a:t>
            </a:r>
            <a:r>
              <a:rPr dirty="0" sz="1200" kern="0" spc="9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18610845088</a:t>
            </a:r>
            <a:r>
              <a:rPr dirty="0" sz="1200" kern="0" spc="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	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224154" marL="38734" rtl="0">
              <a:lnSpc>
                <a:spcPct val="97000"/>
              </a:lnSpc>
              <a:spcBef>
                <a:spcPts val="299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根据《民法典》、《中华人民共和国专利法》、《专利法实施细则》以及《专利代理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条例》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等的有关法律法规，当事人经协商一致，甲方委托乙方就专利代理服务有关事项达成如下协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议。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5875" rtl="0">
              <a:lnSpc>
                <a:spcPct val="97000"/>
              </a:lnSpc>
              <a:spcBef>
                <a:spcPts val="472"/>
              </a:spcBef>
            </a:pPr>
            <a:r>
              <a:rPr b="1"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A.1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委托事项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5875" rtl="0">
              <a:lnSpc>
                <a:spcPct val="95000"/>
              </a:lnSpc>
              <a:spcBef>
                <a:spcPts val="68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A.1.1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关于专利申请，乙方为甲方提供代理服务项目及内容如下表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：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952625" rtl="0">
              <a:lnSpc>
                <a:spcPct val="97000"/>
              </a:lnSpc>
              <a:spcBef>
                <a:spcPts val="232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A.1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专利申请代理服务项目及内容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graphicFrame>
        <p:nvGraphicFramePr>
          <p:cNvPr id="4194304" name="table 8"/>
          <p:cNvGraphicFramePr>
            <a:graphicFrameLocks noGrp="1"/>
          </p:cNvGraphicFramePr>
          <p:nvPr/>
        </p:nvGraphicFramePr>
        <p:xfrm>
          <a:off x="717295" y="3674109"/>
          <a:ext cx="6099174" cy="1798955"/>
        </p:xfrm>
        <a:graphic>
          <a:graphicData uri="http://schemas.openxmlformats.org/drawingml/2006/table">
            <a:tbl>
              <a:tblPr/>
              <a:tblGrid>
                <a:gridCol w="1706879"/>
                <a:gridCol w="4392295"/>
              </a:tblGrid>
              <a:tr h="309245">
                <a:tc>
                  <a:txBody>
                    <a:bodyPr/>
                    <a:p>
                      <a:pPr algn="l" eaLnBrk="0" rtl="0">
                        <a:lnSpc>
                          <a:spcPct val="105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7687"/>
                        </a:lnSpc>
                      </a:pPr>
                      <a:endParaRPr dirty="0" sz="1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544194" rtl="0">
                        <a:lnSpc>
                          <a:spcPct val="95000"/>
                        </a:lnSpc>
                      </a:pPr>
                      <a:r>
                        <a:rPr dirty="0" sz="1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服务项目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5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7687"/>
                        </a:lnSpc>
                      </a:pPr>
                      <a:endParaRPr dirty="0" sz="1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885314" rtl="0">
                        <a:lnSpc>
                          <a:spcPct val="95000"/>
                        </a:lnSpc>
                      </a:pPr>
                      <a:r>
                        <a:rPr dirty="0" sz="1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服务内容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710">
                <a:tc>
                  <a:txBody>
                    <a:bodyPr/>
                    <a:p>
                      <a:pPr algn="l" eaLnBrk="0" rtl="0">
                        <a:lnSpc>
                          <a:spcPct val="101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46685" rtl="0">
                        <a:lnSpc>
                          <a:spcPct val="97000"/>
                        </a:lnSpc>
                        <a:spcBef>
                          <a:spcPts val="5"/>
                        </a:spcBef>
                      </a:pPr>
                      <a:r>
                        <a:rPr dirty="0" sz="1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□</a:t>
                      </a:r>
                      <a:r>
                        <a:rPr dirty="0" sz="1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发明专利申请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  <a:p>
                      <a:pPr algn="l" eaLnBrk="0" rtl="0">
                        <a:lnSpc>
                          <a:spcPct val="120000"/>
                        </a:lnSpc>
                      </a:pPr>
                      <a:endParaRPr dirty="0" sz="10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120000"/>
                        </a:lnSpc>
                      </a:pPr>
                      <a:endParaRPr dirty="0" sz="10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37160" rtl="0">
                        <a:lnSpc>
                          <a:spcPct val="97000"/>
                        </a:lnSpc>
                        <a:spcBef>
                          <a:spcPts val="368"/>
                        </a:spcBef>
                      </a:pPr>
                      <a:r>
                        <a:rPr dirty="0" sz="1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实用新型专利申请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  <a:p>
                      <a:pPr algn="l" eaLnBrk="0" rtl="0">
                        <a:lnSpc>
                          <a:spcPct val="120000"/>
                        </a:lnSpc>
                      </a:pPr>
                      <a:endParaRPr dirty="0" sz="10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121000"/>
                        </a:lnSpc>
                      </a:pPr>
                      <a:endParaRPr dirty="0" sz="10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102000"/>
                        </a:lnSpc>
                      </a:pPr>
                      <a:endParaRPr dirty="0" sz="3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69545" rtl="0">
                        <a:lnSpc>
                          <a:spcPct val="97000"/>
                        </a:lnSpc>
                      </a:pPr>
                      <a:r>
                        <a:rPr dirty="0" sz="1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□ </a:t>
                      </a:r>
                      <a:r>
                        <a:rPr dirty="0" sz="1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外观设计专利申请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0000"/>
                        </a:lnSpc>
                      </a:pPr>
                      <a:endParaRPr dirty="0" sz="5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32714" rtl="0">
                        <a:lnSpc>
                          <a:spcPts val="1594"/>
                        </a:lnSpc>
                        <a:spcBef>
                          <a:spcPts val="2"/>
                        </a:spcBef>
                      </a:pPr>
                      <a:r>
                        <a:rPr dirty="0" sz="12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撰写专利申请文件</a:t>
                      </a:r>
                      <a:r>
                        <a:rPr dirty="0" sz="12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√</a:t>
                      </a:r>
                      <a:endParaRPr dirty="0" sz="12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32714" rtl="0">
                        <a:lnSpc>
                          <a:spcPts val="1594"/>
                        </a:lnSpc>
                        <a:spcBef>
                          <a:spcPts val="745"/>
                        </a:spcBef>
                      </a:pPr>
                      <a:r>
                        <a:rPr dirty="0" sz="1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答复所有补正及审查意见</a:t>
                      </a:r>
                      <a:r>
                        <a:rPr dirty="0" sz="1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√</a:t>
                      </a:r>
                      <a:endParaRPr dirty="0" sz="12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32714" rtl="0">
                        <a:lnSpc>
                          <a:spcPts val="1594"/>
                        </a:lnSpc>
                        <a:spcBef>
                          <a:spcPts val="733"/>
                        </a:spcBef>
                      </a:pP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申请过程中所有官方文件的转达和提醒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√</a:t>
                      </a:r>
                      <a:endParaRPr dirty="0" sz="12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119000"/>
                        </a:lnSpc>
                      </a:pPr>
                      <a:endParaRPr dirty="0" sz="3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132714" rtl="0">
                        <a:lnSpc>
                          <a:spcPct val="127000"/>
                        </a:lnSpc>
                        <a:spcBef>
                          <a:spcPts val="3"/>
                        </a:spcBef>
                      </a:pPr>
                      <a:r>
                        <a:rPr dirty="0" sz="1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申请过程中所有官方费用的代缴(含授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权后的年费代缴)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√</a:t>
                      </a:r>
                      <a:r>
                        <a:rPr dirty="0" sz="12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          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MS PMincho"/>
                          <a:ea typeface="MS PMincho"/>
                          <a:cs typeface="MS PMincho"/>
                        </a:rPr>
                        <a:t>☑</a:t>
                      </a: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申请过程中相关问题的咨</a:t>
                      </a:r>
                      <a:r>
                        <a:rPr dirty="0" sz="1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询和解答</a:t>
                      </a:r>
                      <a:r>
                        <a:rPr dirty="0" sz="1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√</a:t>
                      </a:r>
                      <a:endParaRPr dirty="0" sz="12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97153" name="picture 10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21600000">
            <a:off x="717804" y="254508"/>
            <a:ext cx="2731007" cy="387095"/>
          </a:xfrm>
          <a:prstGeom prst="rect"/>
        </p:spPr>
      </p:pic>
      <p:sp>
        <p:nvSpPr>
          <p:cNvPr id="1048578" name="textbox 12"/>
          <p:cNvSpPr/>
          <p:nvPr/>
        </p:nvSpPr>
        <p:spPr>
          <a:xfrm>
            <a:off x="3782326" y="10575544"/>
            <a:ext cx="76835" cy="136525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1893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r" eaLnBrk="0" rtl="0">
              <a:lnSpc>
                <a:spcPct val="81000"/>
              </a:lnSpc>
            </a:pPr>
            <a:r>
              <a:rPr dirty="0" sz="900" kern="0" spc="-1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dirty="0" sz="9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textbox 14"/>
          <p:cNvSpPr/>
          <p:nvPr/>
        </p:nvSpPr>
        <p:spPr>
          <a:xfrm>
            <a:off x="707847" y="1188999"/>
            <a:ext cx="6132829" cy="4925059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55271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12700" rtl="0">
              <a:lnSpc>
                <a:spcPct val="102000"/>
              </a:lnSpc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A.3.4</a:t>
            </a:r>
            <a:r>
              <a:rPr dirty="0" sz="1200" kern="0" spc="5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乙方有义务根据甲方要求及时、真实、详尽地向甲方报告受托事务的进展情况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，并在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收到任何官方文件或资料后，及时通知甲方并将应送达给甲方的官方文件或资料及时送达。</a:t>
            </a:r>
            <a:r>
              <a:rPr dirty="0" sz="1200" kern="0" spc="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A.3.5</a:t>
            </a:r>
            <a:r>
              <a:rPr dirty="0" sz="1200" kern="0" spc="5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乙方有权要求甲方提供专利申请相关的技术资料，并指派人员进行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技术沟通与解答。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A.3.6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在甲方获得专利授权后，乙方应及时通知甲方办理授权办登手续并缴纳相关费用，如</a:t>
            </a:r>
            <a:r>
              <a:rPr dirty="0" sz="1200" kern="0" spc="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甲方委托乙方办理授权办登手续并缴纳相关费用的，甲方应在官方规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定的时限内向乙方支付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8415" rtl="0">
              <a:lnSpc>
                <a:spcPct val="95000"/>
              </a:lnSpc>
              <a:spcBef>
                <a:spcPts val="120"/>
              </a:spcBef>
            </a:pP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授权办登手续所需缴纳的相关费用，乙方可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为甲方办理授权办登手续。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352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A.3.7</a:t>
            </a:r>
            <a:r>
              <a:rPr dirty="0" sz="1200" kern="0" spc="49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乙方有权要求甲方按本协议的约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定及时、足额的支付相关费用。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303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A.3.8</a:t>
            </a:r>
            <a:r>
              <a:rPr dirty="0" sz="1200" kern="0" spc="5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如未取得专利证书免除所有代理服务费用二次递交直至授权为止。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139"/>
              </a:spcBef>
            </a:pPr>
            <a:r>
              <a:rPr b="1"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A.4</a:t>
            </a:r>
            <a:r>
              <a:rPr dirty="0" sz="1200" kern="0" spc="-2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保密责任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104000"/>
              </a:lnSpc>
              <a:spcBef>
                <a:spcPts val="353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A.4.1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甲乙双方对在合作过程中知悉的对方的商业和技术秘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密，均负有保密义务。未经商业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秘密的所有方书面许可，不得将该秘密用于本合同规定的合作事项以外的任何其他用途，也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不得以任何方式向任何第三方泄露或公开发布该秘密，直至官方公布或商业秘密的所有方公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开该秘密为止。任何一方违反此项保密义务，均应对由此给商业秘密的所有方造成的直接损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失承担相应的赔偿责任；同时，商业秘密的所有方有权解除本合同。如有需要，可另行签署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保密协议。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23"/>
              </a:spcBef>
            </a:pPr>
            <a:r>
              <a:rPr b="1"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A.5</a:t>
            </a:r>
            <a:r>
              <a:rPr dirty="0" sz="1200" kern="0" spc="-1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工作周期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53339" marL="66039" rtl="0">
              <a:lnSpc>
                <a:spcPct val="101000"/>
              </a:lnSpc>
              <a:spcBef>
                <a:spcPts val="341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A.5.1</a:t>
            </a:r>
            <a:r>
              <a:rPr dirty="0" sz="1200" kern="0" spc="50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乙方应在甲方签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订协议后的</a:t>
            </a:r>
            <a:r>
              <a:rPr dirty="0" sz="1200" kern="0" spc="5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20</a:t>
            </a:r>
            <a:r>
              <a:rPr dirty="0" sz="1200" kern="0" spc="45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个工作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日内完成申请文件的撰写，对需要甲方补充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资料的，应在甲方补充资料后</a:t>
            </a:r>
            <a:r>
              <a:rPr dirty="0" sz="1200" kern="0" spc="-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10</a:t>
            </a:r>
            <a:r>
              <a:rPr dirty="0" sz="1200" kern="0" spc="-4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个工作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日内完成。对个别较复杂的案件，申请文书准备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时间可适当延长。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52705" marL="65405" rtl="0">
              <a:lnSpc>
                <a:spcPct val="98000"/>
              </a:lnSpc>
              <a:spcBef>
                <a:spcPts val="112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A.5.2</a:t>
            </a:r>
            <a:r>
              <a:rPr dirty="0" sz="1200" kern="0" spc="5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乙方在完成各种专利申请文件初稿后，应及时交甲方确认。甲方认为应该修改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的，乙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方应按甲方的意见进行修改，每次修改不得超过</a:t>
            </a:r>
            <a:r>
              <a:rPr dirty="0" sz="1200" kern="0" spc="-5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7</a:t>
            </a:r>
            <a:r>
              <a:rPr dirty="0" sz="1200" kern="0" spc="-5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个工作日。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307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A.5.3</a:t>
            </a:r>
            <a:r>
              <a:rPr dirty="0" sz="1200" kern="0" spc="4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乙方撰写的专利申请文件需得到甲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方确认后才能向有关部门提交。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rtl="0">
              <a:lnSpc>
                <a:spcPct val="117000"/>
              </a:lnSpc>
            </a:pPr>
            <a:endParaRPr dirty="0" sz="1000">
              <a:latin typeface="Arial"/>
              <a:ea typeface="Arial"/>
              <a:cs typeface="Arial"/>
            </a:endParaRPr>
          </a:p>
          <a:p>
            <a:pPr algn="l" eaLnBrk="0" marL="12700" rtl="0">
              <a:lnSpc>
                <a:spcPct val="97000"/>
              </a:lnSpc>
              <a:spcBef>
                <a:spcPts val="365"/>
              </a:spcBef>
            </a:pPr>
            <a:r>
              <a:rPr b="1" dirty="0" sz="1200" kern="0" spc="-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A.6</a:t>
            </a:r>
            <a:r>
              <a:rPr dirty="0" sz="1200" kern="0" spc="2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费用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151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A.6.1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费用（甲方向乙方支付的费用）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sp>
        <p:nvSpPr>
          <p:cNvPr id="1048580" name="textbox 16"/>
          <p:cNvSpPr/>
          <p:nvPr/>
        </p:nvSpPr>
        <p:spPr>
          <a:xfrm>
            <a:off x="708456" y="6924611"/>
            <a:ext cx="6125845" cy="2600960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3341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1261744" rtl="0">
              <a:lnSpc>
                <a:spcPts val="1196"/>
              </a:lnSpc>
            </a:pPr>
            <a:r>
              <a:rPr dirty="0" sz="900" kern="0" spc="10">
                <a:solidFill>
                  <a:srgbClr val="000000">
                    <a:alpha val="100000"/>
                  </a:srgbClr>
                </a:solidFill>
                <a:latin typeface="MS PMincho"/>
                <a:ea typeface="MS PMincho"/>
                <a:cs typeface="MS PMincho"/>
              </a:rPr>
              <a:t>☑</a:t>
            </a:r>
            <a:r>
              <a:rPr dirty="0" sz="900" kern="0" spc="70">
                <a:solidFill>
                  <a:srgbClr val="000000">
                    <a:alpha val="100000"/>
                  </a:srgbClr>
                </a:solidFill>
                <a:latin typeface="MS PMincho"/>
                <a:ea typeface="MS PMincho"/>
                <a:cs typeface="MS PMincho"/>
              </a:rPr>
              <a:t>   </a:t>
            </a:r>
            <a:r>
              <a:rPr dirty="0" sz="9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此费用包含费减后官费</a:t>
            </a:r>
            <a:r>
              <a:rPr dirty="0" sz="900" kern="0" spc="1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√             </a:t>
            </a:r>
            <a:r>
              <a:rPr dirty="0" sz="900" kern="0" spc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</a:t>
            </a:r>
            <a:r>
              <a:rPr dirty="0" sz="900" kern="0" spc="0">
                <a:solidFill>
                  <a:srgbClr val="000000">
                    <a:alpha val="100000"/>
                  </a:srgbClr>
                </a:solidFill>
                <a:latin typeface="MS UI Gothic"/>
                <a:ea typeface="MS UI Gothic"/>
                <a:cs typeface="MS UI Gothic"/>
              </a:rPr>
              <a:t>□    </a:t>
            </a:r>
            <a:r>
              <a:rPr dirty="0" sz="9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此费用不包含官费</a:t>
            </a:r>
            <a:endParaRPr dirty="0" sz="9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9000"/>
              </a:lnSpc>
              <a:spcBef>
                <a:spcPts val="471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A.6.2</a:t>
            </a:r>
            <a:r>
              <a:rPr dirty="0" sz="1200" kern="0" spc="-1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付款方式：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21590" rtl="0">
              <a:lnSpc>
                <a:spcPct val="95000"/>
              </a:lnSpc>
              <a:spcBef>
                <a:spcPts val="107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本协议自签订之日起，甲方应支付乙方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定金人民币1080元（壹仟零捌拾圆整</a:t>
            </a:r>
            <a:r>
              <a:rPr dirty="0" sz="1200" kern="0" spc="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）；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甲方应于收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24129" rtl="0">
              <a:lnSpc>
                <a:spcPct val="87000"/>
              </a:lnSpc>
              <a:spcBef>
                <a:spcPts val="188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到专利授权通知书后支付乙方尾款人民币600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元（陆佰圆整）。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9684" rtl="0">
              <a:lnSpc>
                <a:spcPts val="1560"/>
              </a:lnSpc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指定账户：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21590" rtl="0">
              <a:lnSpc>
                <a:spcPct val="87000"/>
              </a:lnSpc>
              <a:spcBef>
                <a:spcPts val="583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户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名：北京理文知识产权代理事务所(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特殊普通合伙)徐州分所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3334" rtl="0">
              <a:lnSpc>
                <a:spcPts val="1559"/>
              </a:lnSpc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账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号：1024740104002724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8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41909" rtl="0">
              <a:lnSpc>
                <a:spcPct val="97000"/>
              </a:lnSpc>
              <a:spcBef>
                <a:spcPts val="315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开户行：中国农业银行股份有限公司徐州塔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东支行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147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A.7</a:t>
            </a:r>
            <a:r>
              <a:rPr dirty="0" sz="1200" kern="0" spc="-1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违约责任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67944" marL="80010" rtl="0">
              <a:lnSpc>
                <a:spcPct val="101000"/>
              </a:lnSpc>
              <a:spcBef>
                <a:spcPts val="321"/>
              </a:spcBef>
            </a:pP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A.7.1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如甲方违反本合同第</a:t>
            </a:r>
            <a:r>
              <a:rPr dirty="0" sz="1200" kern="0" spc="-2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A.2.1、A.2.2、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A.2.4、A.2.5、A.2.6、A.2.7、A.2.8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项的规定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时，甲方应自行承担由此导致的不利后果。乙方对此不承担任何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责任，但因乙方过错导致的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乙方承担。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4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A.7.2</a:t>
            </a:r>
            <a:r>
              <a:rPr dirty="0" sz="1200" kern="0" spc="-1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如甲方未按本合同的约定支付相关费用，并且在收到乙方通知后5</a:t>
            </a:r>
            <a:r>
              <a:rPr dirty="0" sz="1200" kern="0" spc="-2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个工作</a:t>
            </a:r>
            <a:r>
              <a:rPr dirty="0" sz="1200" kern="0" spc="-3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日内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仍不支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graphicFrame>
        <p:nvGraphicFramePr>
          <p:cNvPr id="4194305" name="table 18"/>
          <p:cNvGraphicFramePr>
            <a:graphicFrameLocks noGrp="1"/>
          </p:cNvGraphicFramePr>
          <p:nvPr/>
        </p:nvGraphicFramePr>
        <p:xfrm>
          <a:off x="1285620" y="6243320"/>
          <a:ext cx="4438650" cy="607695"/>
        </p:xfrm>
        <a:graphic>
          <a:graphicData uri="http://schemas.openxmlformats.org/drawingml/2006/table">
            <a:tbl>
              <a:tblPr/>
              <a:tblGrid>
                <a:gridCol w="2741295"/>
                <a:gridCol w="671194"/>
                <a:gridCol w="1026160"/>
              </a:tblGrid>
              <a:tr h="306704">
                <a:tc>
                  <a:txBody>
                    <a:bodyPr/>
                    <a:p>
                      <a:pPr algn="l" eaLnBrk="0" rtl="0">
                        <a:lnSpc>
                          <a:spcPct val="103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7020"/>
                        </a:lnSpc>
                      </a:pPr>
                      <a:endParaRPr dirty="0" sz="1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935989" rtl="0">
                        <a:lnSpc>
                          <a:spcPct val="95000"/>
                        </a:lnSpc>
                      </a:pP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服务项目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5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239395" rtl="0">
                        <a:lnSpc>
                          <a:spcPct val="94000"/>
                        </a:lnSpc>
                        <a:spcBef>
                          <a:spcPts val="4"/>
                        </a:spcBef>
                      </a:pP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数量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3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rtl="0">
                        <a:lnSpc>
                          <a:spcPct val="7020"/>
                        </a:lnSpc>
                      </a:pPr>
                      <a:endParaRPr dirty="0" sz="1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331470" rtl="0">
                        <a:lnSpc>
                          <a:spcPct val="95000"/>
                        </a:lnSpc>
                      </a:pPr>
                      <a:r>
                        <a:rPr dirty="0" sz="1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费用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p>
                      <a:pPr algn="l" eaLnBrk="0" rtl="0">
                        <a:lnSpc>
                          <a:spcPct val="111000"/>
                        </a:lnSpc>
                      </a:pPr>
                      <a:endParaRPr dirty="0" sz="7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318770" rtl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dirty="0" sz="1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实用新型专利(牙医方向无交底）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8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319404" rtl="0">
                        <a:lnSpc>
                          <a:spcPct val="79000"/>
                        </a:lnSpc>
                        <a:spcBef>
                          <a:spcPts val="4"/>
                        </a:spcBef>
                      </a:pPr>
                      <a:r>
                        <a:rPr dirty="0" sz="1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1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eaLnBrk="0" rtl="0">
                        <a:lnSpc>
                          <a:spcPct val="102000"/>
                        </a:lnSpc>
                      </a:pPr>
                      <a:endParaRPr dirty="0" sz="80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eaLnBrk="0" marL="243840" rtl="0">
                        <a:lnSpc>
                          <a:spcPct val="82000"/>
                        </a:lnSpc>
                        <a:spcBef>
                          <a:spcPts val="6"/>
                        </a:spcBef>
                      </a:pPr>
                      <a:r>
                        <a:rPr dirty="0" sz="1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KaiTi"/>
                          <a:ea typeface="KaiTi"/>
                          <a:cs typeface="KaiTi"/>
                        </a:rPr>
                        <a:t>1680元</a:t>
                      </a:r>
                      <a:endParaRPr dirty="0" sz="1200">
                        <a:latin typeface="KaiTi"/>
                        <a:ea typeface="KaiTi"/>
                        <a:cs typeface="KaiTi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97154" name="picture 20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21600000">
            <a:off x="720852" y="419100"/>
            <a:ext cx="2731007" cy="387095"/>
          </a:xfrm>
          <a:prstGeom prst="rect"/>
        </p:spPr>
      </p:pic>
      <p:sp>
        <p:nvSpPr>
          <p:cNvPr id="1048581" name="textbox 22"/>
          <p:cNvSpPr/>
          <p:nvPr/>
        </p:nvSpPr>
        <p:spPr>
          <a:xfrm>
            <a:off x="3730510" y="10575544"/>
            <a:ext cx="85725" cy="136525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1893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12700" rtl="0">
              <a:lnSpc>
                <a:spcPct val="81000"/>
              </a:lnSpc>
            </a:pPr>
            <a:r>
              <a:rPr dirty="0" sz="900" kern="0" spc="-1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2</a:t>
            </a:r>
            <a:endParaRPr dirty="0" sz="9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textbox 24"/>
          <p:cNvSpPr/>
          <p:nvPr/>
        </p:nvSpPr>
        <p:spPr>
          <a:xfrm>
            <a:off x="714552" y="1179842"/>
            <a:ext cx="6144259" cy="3337559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1113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indent="635" marL="12700" rtl="0">
              <a:lnSpc>
                <a:spcPct val="99000"/>
              </a:lnSpc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付的，乙方有权中止履行本合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同。甲方收到乙方中止通知后5</a:t>
            </a:r>
            <a:r>
              <a:rPr dirty="0" sz="1200" kern="0" spc="-17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个工作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日内联系乙方支付相关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费用，如仍拒绝支付的，乙方有权解除该合同，因合同解除所造成的一切后果由甲方承担。</a:t>
            </a:r>
            <a:r>
              <a:rPr dirty="0" sz="1200" kern="0" spc="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A.7.3</a:t>
            </a:r>
            <a:r>
              <a:rPr dirty="0" sz="1200" kern="0" spc="-1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如因乙方提交案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件不及时导致此案件逾期，由乙方承担相应责任。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204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A.7.4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甲乙双方一经签订合同之日起，合同立即生效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，双方不得无正当理由单方违约。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7000"/>
              </a:lnSpc>
              <a:spcBef>
                <a:spcPts val="280"/>
              </a:spcBef>
            </a:pPr>
            <a:r>
              <a:rPr b="1"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A.8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争议解决方式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243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A.8.1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甲乙双方在本合同的有效期内，就合同内容发生争议，应按照公平、诚信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原则协商解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66039" rtl="0">
              <a:lnSpc>
                <a:spcPct val="99000"/>
              </a:lnSpc>
              <a:spcBef>
                <a:spcPts val="73"/>
              </a:spcBef>
            </a:pPr>
            <a:r>
              <a:rPr dirty="0" sz="1200" kern="0" spc="-6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决。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2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A.8.2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协商不成的，依法向双方所在地中级人民法院提起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诉讼。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232"/>
              </a:spcBef>
            </a:pPr>
            <a:r>
              <a:rPr b="1"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</a:t>
            </a:r>
            <a:r>
              <a:rPr dirty="0" sz="1200" kern="0" spc="-2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b="1"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合同的期限、修改</a:t>
            </a:r>
            <a:r>
              <a:rPr b="1"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和终止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3810" marL="15875" rtl="0">
              <a:lnSpc>
                <a:spcPct val="98000"/>
              </a:lnSpc>
              <a:spcBef>
                <a:spcPts val="315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A.9.1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本合同经双方授权代表签字并加盖各自公章或合同专用章方可生效，专利服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务事务至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该申请人自己取得“授予专利权通知书</a:t>
            </a:r>
            <a:r>
              <a:rPr dirty="0" sz="1200" kern="0" spc="-4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”，或该专利申请被撤回、非正常视为撤回即结束。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8000"/>
              </a:lnSpc>
              <a:spcBef>
                <a:spcPts val="106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A.9.2</a:t>
            </a:r>
            <a:r>
              <a:rPr dirty="0" sz="1200" kern="0" spc="-2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在合同有效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期间，双方有权根据合同履行情况、业务及行业发展状况等对合同内容（包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括收费标准）进行修改、补充或终止本合同，服务以合同为准业务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员口头承诺无效。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292"/>
              </a:spcBef>
            </a:pP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A.9.3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对本合同的任何修改及补充须经双方书面同意后方可生效。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5000"/>
              </a:lnSpc>
              <a:spcBef>
                <a:spcPts val="101"/>
              </a:spcBef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A.9.4</a:t>
            </a:r>
            <a:r>
              <a:rPr dirty="0" sz="1200" kern="0" spc="49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当双方终止合同时，甲乙双方的业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务关系随合同的终止而自动解除。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indent="-22859" marL="34925" rtl="0">
              <a:lnSpc>
                <a:spcPct val="98000"/>
              </a:lnSpc>
              <a:spcBef>
                <a:spcPts val="329"/>
              </a:spcBef>
            </a:pP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A.9.5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本合同及附件共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3</a:t>
            </a:r>
            <a:r>
              <a:rPr dirty="0" sz="1200" kern="0" spc="4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页，一式</a:t>
            </a:r>
            <a:r>
              <a:rPr dirty="0" sz="1200" kern="0" spc="-18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2</a:t>
            </a:r>
            <a:r>
              <a:rPr dirty="0" sz="1200" kern="0" spc="-35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份,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其中甲方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1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份，乙方</a:t>
            </a:r>
            <a:r>
              <a:rPr dirty="0" sz="1200" kern="0" spc="46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 u="sng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1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份。合同附件与本合同具</a:t>
            </a:r>
            <a:r>
              <a:rPr dirty="0" sz="1200" kern="0" spc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有同等法律效力。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pic>
        <p:nvPicPr>
          <p:cNvPr id="2097155" name="picture 2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21600000">
            <a:off x="4487866" y="6139554"/>
            <a:ext cx="1520055" cy="1511166"/>
          </a:xfrm>
          <a:prstGeom prst="rect"/>
        </p:spPr>
      </p:pic>
      <p:sp>
        <p:nvSpPr>
          <p:cNvPr id="1048583" name="textbox 28"/>
          <p:cNvSpPr/>
          <p:nvPr/>
        </p:nvSpPr>
        <p:spPr>
          <a:xfrm>
            <a:off x="733132" y="6379742"/>
            <a:ext cx="6098540" cy="782955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8431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r" eaLnBrk="0" rtl="0">
              <a:lnSpc>
                <a:spcPct val="96000"/>
              </a:lnSpc>
            </a:pP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甲方：</a:t>
            </a:r>
            <a:r>
              <a:rPr dirty="0" sz="1200" kern="0" spc="-2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        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</a:t>
            </a:r>
            <a:r>
              <a:rPr dirty="0" sz="1200" kern="0" spc="-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乙方：北京理文知识产权代理事务所(特殊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3775709" rtl="0">
              <a:lnSpc>
                <a:spcPct val="98000"/>
              </a:lnSpc>
              <a:spcBef>
                <a:spcPts val="48"/>
              </a:spcBef>
            </a:pP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普通合伙)徐州分所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12700" rtl="0">
              <a:lnSpc>
                <a:spcPct val="96000"/>
              </a:lnSpc>
              <a:spcBef>
                <a:spcPts val="111"/>
              </a:spcBef>
            </a:pPr>
            <a:r>
              <a:rPr dirty="0" sz="1200" kern="0" spc="-10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甲方代表（签字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）：</a:t>
            </a:r>
            <a:r>
              <a:rPr dirty="0" sz="1200" kern="0" spc="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            </a:t>
            </a:r>
            <a:r>
              <a:rPr dirty="0" sz="1200" kern="0" spc="-10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乙方代</a:t>
            </a:r>
            <a:r>
              <a:rPr dirty="0" sz="1200" kern="0" spc="-11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表（签字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）：</a:t>
            </a:r>
            <a:endParaRPr dirty="0" sz="1200">
              <a:latin typeface="KaiTi"/>
              <a:ea typeface="KaiTi"/>
              <a:cs typeface="KaiTi"/>
            </a:endParaRPr>
          </a:p>
          <a:p>
            <a:pPr algn="l" eaLnBrk="0" marL="62230" rtl="0">
              <a:lnSpc>
                <a:spcPct val="97000"/>
              </a:lnSpc>
              <a:spcBef>
                <a:spcPts val="226"/>
              </a:spcBef>
            </a:pP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时间：</a:t>
            </a:r>
            <a:r>
              <a:rPr dirty="0" sz="1200" kern="0" spc="33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2025年10月25日</a:t>
            </a:r>
            <a:r>
              <a:rPr dirty="0" sz="1200" kern="0" spc="-4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时间：2025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</a:t>
            </a:r>
            <a:r>
              <a:rPr dirty="0" sz="1200" kern="0" spc="-5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年10月25日</a:t>
            </a:r>
            <a:endParaRPr dirty="0" sz="1200">
              <a:latin typeface="KaiTi"/>
              <a:ea typeface="KaiTi"/>
              <a:cs typeface="KaiTi"/>
            </a:endParaRPr>
          </a:p>
        </p:txBody>
      </p:sp>
      <p:pic>
        <p:nvPicPr>
          <p:cNvPr id="2097156" name="picture 30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21600000">
            <a:off x="720852" y="419100"/>
            <a:ext cx="2731007" cy="387095"/>
          </a:xfrm>
          <a:prstGeom prst="rect"/>
        </p:spPr>
      </p:pic>
      <p:sp>
        <p:nvSpPr>
          <p:cNvPr id="1048584" name="textbox 32"/>
          <p:cNvSpPr/>
          <p:nvPr/>
        </p:nvSpPr>
        <p:spPr>
          <a:xfrm>
            <a:off x="3742664" y="10575544"/>
            <a:ext cx="84455" cy="136525"/>
          </a:xfrm>
          <a:prstGeom prst="rect"/>
          <a:noFill/>
          <a:ln w="0" cap="flat">
            <a:noFill/>
            <a:prstDash val="solid"/>
            <a:miter lim="0"/>
          </a:ln>
        </p:spPr>
        <p:txBody>
          <a:bodyPr bIns="0" lIns="0" rIns="0" tIns="0" vert="horz" wrap="square"/>
          <a:p>
            <a:pPr algn="l" eaLnBrk="0" rtl="0">
              <a:lnSpc>
                <a:spcPct val="81372"/>
              </a:lnSpc>
            </a:pPr>
            <a:endParaRPr dirty="0" sz="100">
              <a:latin typeface="Arial"/>
              <a:ea typeface="Arial"/>
              <a:cs typeface="Arial"/>
            </a:endParaRPr>
          </a:p>
          <a:p>
            <a:pPr algn="l" eaLnBrk="0" marL="12700" rtl="0">
              <a:lnSpc>
                <a:spcPct val="81000"/>
              </a:lnSpc>
            </a:pPr>
            <a:r>
              <a:rPr dirty="0" sz="900" kern="0" spc="-1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dirty="0" sz="900">
              <a:latin typeface="Arial"/>
              <a:ea typeface="Arial"/>
              <a:cs typeface="Arial"/>
            </a:endParaRPr>
          </a:p>
        </p:txBody>
      </p:sp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3"/>
          <a:stretch>
            <a:fillRect/>
          </a:stretch>
        </p:blipFill>
        <p:spPr>
          <a:xfrm rot="0">
            <a:off x="2727320" y="6241830"/>
            <a:ext cx="1052834" cy="529388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洛-蒙古狼</dc:creator>
  <dcterms:created xsi:type="dcterms:W3CDTF">2025-10-24T18:58:49Z</dcterms:created>
  <dcterms:modified xsi:type="dcterms:W3CDTF">2025-10-27T01:20:41Z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2025-10-27T09:19:10</vt:filetime>
  </property>
  <property fmtid="{D5CDD505-2E9C-101B-9397-08002B2CF9AE}" pid="4" name="ICV">
    <vt:lpwstr>55ddf2d10bd549abbf6a8491b9f16642_22</vt:lpwstr>
  </property>
</Properties>
</file>